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8" r:id="rId3"/>
    <p:sldId id="259" r:id="rId4"/>
    <p:sldId id="263" r:id="rId5"/>
    <p:sldId id="260" r:id="rId6"/>
    <p:sldId id="261" r:id="rId7"/>
    <p:sldId id="257" r:id="rId8"/>
    <p:sldId id="264" r:id="rId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882E"/>
    <a:srgbClr val="92D096"/>
    <a:srgbClr val="92D064"/>
    <a:srgbClr val="3B1C03"/>
    <a:srgbClr val="003300"/>
    <a:srgbClr val="1F9D50"/>
    <a:srgbClr val="1F9D3D"/>
    <a:srgbClr val="28C878"/>
    <a:srgbClr val="E09A4E"/>
    <a:srgbClr val="8841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4" autoAdjust="0"/>
    <p:restoredTop sz="94662" autoAdjust="0"/>
  </p:normalViewPr>
  <p:slideViewPr>
    <p:cSldViewPr>
      <p:cViewPr varScale="1">
        <p:scale>
          <a:sx n="70" d="100"/>
          <a:sy n="70" d="100"/>
        </p:scale>
        <p:origin x="-828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2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6FB4D5-715A-4513-9DC6-1B907913374E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C61C81-A7E2-4251-8D36-E590BF791310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710310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1C81-A7E2-4251-8D36-E590BF791310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116103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C61C81-A7E2-4251-8D36-E590BF791310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742707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53555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891793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27060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53680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325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98362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918669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005580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883742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437650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4017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CC1F96-2886-46CE-81F9-D551739F94CF}" type="datetimeFigureOut">
              <a:rPr lang="hu-HU" smtClean="0"/>
              <a:t>2016. 03. 20.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B6F161-A2F8-44A0-A425-C14E738A007C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6650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0" y="-4400"/>
            <a:ext cx="4499992" cy="3001352"/>
          </a:xfrm>
        </p:spPr>
        <p:txBody>
          <a:bodyPr>
            <a:normAutofit/>
          </a:bodyPr>
          <a:lstStyle/>
          <a:p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pyrus" pitchFamily="66" charset="0"/>
              </a:rPr>
              <a:t>Vörösmarty Mihály:</a:t>
            </a:r>
            <a:b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pyrus" pitchFamily="66" charset="0"/>
              </a:rPr>
            </a:br>
            <a:r>
              <a:rPr lang="hu-HU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pyrus" pitchFamily="66" charset="0"/>
              </a:rPr>
              <a:t>Csongor és Tünde</a:t>
            </a:r>
            <a:endParaRPr lang="hu-HU" dirty="0">
              <a:solidFill>
                <a:schemeClr val="accent6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3131839" y="3861048"/>
            <a:ext cx="4392489" cy="967481"/>
          </a:xfrm>
        </p:spPr>
        <p:txBody>
          <a:bodyPr/>
          <a:lstStyle/>
          <a:p>
            <a:r>
              <a:rPr lang="hu-HU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Papyrus" pitchFamily="66" charset="0"/>
              </a:rPr>
              <a:t>Nemzeti Színház, 1976</a:t>
            </a:r>
            <a:endParaRPr lang="hu-HU" dirty="0">
              <a:solidFill>
                <a:schemeClr val="tx2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00" y="-4401"/>
            <a:ext cx="4762500" cy="3657600"/>
          </a:xfrm>
          <a:prstGeom prst="rect">
            <a:avLst/>
          </a:prstGeom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36683"/>
            <a:ext cx="3131839" cy="4121317"/>
          </a:xfrm>
          <a:prstGeom prst="rect">
            <a:avLst/>
          </a:prstGeom>
        </p:spPr>
      </p:pic>
      <p:sp>
        <p:nvSpPr>
          <p:cNvPr id="8" name="Szövegdoboz 7"/>
          <p:cNvSpPr txBox="1"/>
          <p:nvPr/>
        </p:nvSpPr>
        <p:spPr>
          <a:xfrm>
            <a:off x="3491880" y="4581128"/>
            <a:ext cx="52565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6">
                    <a:lumMod val="60000"/>
                    <a:lumOff val="40000"/>
                  </a:schemeClr>
                </a:solidFill>
                <a:latin typeface="Papyrus" pitchFamily="66" charset="0"/>
              </a:rPr>
              <a:t>Az előadás a  Hevesi Sándor téri épületben volt, ugyanis 1966 és 2000 között itt kapott helyet a Nemzeti Színház.</a:t>
            </a:r>
            <a:endParaRPr lang="hu-HU" sz="2800" dirty="0">
              <a:solidFill>
                <a:schemeClr val="accent6">
                  <a:lumMod val="60000"/>
                  <a:lumOff val="40000"/>
                </a:schemeClr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725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252536" y="0"/>
            <a:ext cx="6552728" cy="2348880"/>
          </a:xfrm>
        </p:spPr>
        <p:txBody>
          <a:bodyPr>
            <a:normAutofit/>
          </a:bodyPr>
          <a:lstStyle/>
          <a:p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Csongor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,</a:t>
            </a:r>
            <a:b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</a:b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 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a 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boldogságkeres</a:t>
            </a:r>
            <a:r>
              <a:rPr lang="hu-HU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ő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 </a:t>
            </a:r>
            <a:r>
              <a:rPr lang="hu-HU" b="1" dirty="0" smtClean="0">
                <a:solidFill>
                  <a:schemeClr val="accent4">
                    <a:lumMod val="75000"/>
                  </a:schemeClr>
                </a:solidFill>
                <a:latin typeface="Papyrus" pitchFamily="66" charset="0"/>
              </a:rPr>
              <a:t>ifjú</a:t>
            </a:r>
            <a:endParaRPr lang="hu-HU" b="1" dirty="0">
              <a:solidFill>
                <a:schemeClr val="accent4">
                  <a:lumMod val="75000"/>
                </a:schemeClr>
              </a:solidFill>
              <a:latin typeface="Papyru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796136" y="548680"/>
            <a:ext cx="3168351" cy="180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3D4061"/>
                </a:solidFill>
                <a:latin typeface="Papyrus" pitchFamily="66" charset="0"/>
              </a:rPr>
              <a:t>„</a:t>
            </a:r>
            <a: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  <a:t>Minden </a:t>
            </a:r>
            <a:r>
              <a:rPr lang="hu-HU" sz="3600" dirty="0">
                <a:solidFill>
                  <a:srgbClr val="3D4061"/>
                </a:solidFill>
                <a:latin typeface="Papyrus" pitchFamily="66" charset="0"/>
              </a:rPr>
              <a:t>országot bejártam,</a:t>
            </a:r>
            <a: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  <a:t/>
            </a:r>
            <a:b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</a:br>
            <a:r>
              <a:rPr lang="hu-HU" sz="3600" dirty="0">
                <a:solidFill>
                  <a:srgbClr val="3D4061"/>
                </a:solidFill>
                <a:latin typeface="Papyrus" pitchFamily="66" charset="0"/>
              </a:rPr>
              <a:t>Minden messze tartományt,</a:t>
            </a:r>
            <a: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  <a:t/>
            </a:r>
            <a:b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</a:br>
            <a:r>
              <a:rPr lang="hu-HU" sz="3600" dirty="0">
                <a:solidFill>
                  <a:srgbClr val="3D4061"/>
                </a:solidFill>
                <a:latin typeface="Papyrus" pitchFamily="66" charset="0"/>
              </a:rPr>
              <a:t>S aki álmaimban él,</a:t>
            </a:r>
            <a: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  <a:t/>
            </a:r>
            <a:b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</a:br>
            <a:r>
              <a:rPr lang="hu-HU" sz="3600" dirty="0">
                <a:solidFill>
                  <a:srgbClr val="3D4061"/>
                </a:solidFill>
                <a:latin typeface="Papyrus" pitchFamily="66" charset="0"/>
              </a:rPr>
              <a:t>A dicsőt, az égi szépet</a:t>
            </a:r>
            <a: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  <a:t/>
            </a:r>
            <a:b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</a:br>
            <a:r>
              <a:rPr lang="hu-HU" sz="3600" dirty="0">
                <a:solidFill>
                  <a:srgbClr val="3D4061"/>
                </a:solidFill>
                <a:latin typeface="Papyrus" pitchFamily="66" charset="0"/>
              </a:rPr>
              <a:t>Semmi földön nem találtam</a:t>
            </a:r>
            <a:r>
              <a:rPr lang="hu-HU" sz="3600" dirty="0" smtClean="0">
                <a:solidFill>
                  <a:srgbClr val="3D4061"/>
                </a:solidFill>
                <a:latin typeface="Papyrus" pitchFamily="66" charset="0"/>
              </a:rPr>
              <a:t>.”</a:t>
            </a:r>
            <a:endParaRPr lang="hu-HU" sz="3600" dirty="0">
              <a:solidFill>
                <a:srgbClr val="3D4061"/>
              </a:solidFill>
              <a:latin typeface="Papyrus" pitchFamily="66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flipH="1">
            <a:off x="237352" y="4149080"/>
            <a:ext cx="3672409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dirty="0" smtClean="0">
                <a:solidFill>
                  <a:schemeClr val="accent4">
                    <a:lumMod val="50000"/>
                  </a:schemeClr>
                </a:solidFill>
                <a:latin typeface="Papyrus" pitchFamily="66" charset="0"/>
              </a:rPr>
              <a:t>„Igyekezett átérezni a szerepe költőiségét,elsősorban erre koncentrált.”</a:t>
            </a:r>
            <a:endParaRPr lang="hu-HU" sz="2800" dirty="0">
              <a:solidFill>
                <a:schemeClr val="accent4">
                  <a:lumMod val="50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251518" y="3068960"/>
            <a:ext cx="33123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4000" dirty="0" smtClean="0">
                <a:solidFill>
                  <a:srgbClr val="3D4061"/>
                </a:solidFill>
                <a:latin typeface="Papyrus" pitchFamily="66" charset="0"/>
              </a:rPr>
              <a:t>Téri Sándor</a:t>
            </a:r>
            <a:endParaRPr lang="hu-HU" sz="4000" dirty="0">
              <a:solidFill>
                <a:srgbClr val="3D4061"/>
              </a:solidFill>
              <a:latin typeface="Papyrus" pitchFamily="66" charset="0"/>
            </a:endParaRPr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539533"/>
            <a:ext cx="5674492" cy="429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67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3168352" cy="1656184"/>
          </a:xfrm>
        </p:spPr>
        <p:txBody>
          <a:bodyPr>
            <a:noAutofit/>
          </a:bodyPr>
          <a:lstStyle/>
          <a:p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Tünde,</a:t>
            </a:r>
            <a:b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</a:b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 a </a:t>
            </a:r>
            <a:r>
              <a:rPr lang="hu-HU" sz="3600" dirty="0" err="1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földrevágyó</a:t>
            </a:r>
            <a:r>
              <a:rPr lang="hu-HU" sz="36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 égi leány</a:t>
            </a:r>
            <a:endParaRPr lang="hu-HU" sz="3600" dirty="0">
              <a:solidFill>
                <a:schemeClr val="bg1">
                  <a:lumMod val="85000"/>
                </a:schemeClr>
              </a:solidFill>
              <a:latin typeface="Papyrus" pitchFamily="66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 flipH="1">
            <a:off x="107504" y="4005064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„ Bodnár Erika </a:t>
            </a:r>
            <a:r>
              <a:rPr lang="hu-HU" sz="24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 megjelenésében </a:t>
            </a:r>
            <a:r>
              <a:rPr lang="hu-HU" sz="24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és mozgásában </a:t>
            </a:r>
            <a:r>
              <a:rPr lang="hu-HU" sz="2400" dirty="0" err="1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tüdéri</a:t>
            </a:r>
            <a:r>
              <a:rPr lang="hu-HU" sz="240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 </a:t>
            </a:r>
            <a:r>
              <a:rPr lang="hu-HU" sz="240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ízekkel </a:t>
            </a:r>
            <a:r>
              <a:rPr lang="hu-HU" sz="24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egy mai fiata</a:t>
            </a:r>
            <a:r>
              <a:rPr lang="hu-HU" sz="24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l lány tárgyilagos boldogságvágyát játssza el.”</a:t>
            </a:r>
            <a:endParaRPr lang="hu-HU" sz="2400" dirty="0">
              <a:solidFill>
                <a:schemeClr val="bg1">
                  <a:lumMod val="85000"/>
                </a:schemeClr>
              </a:solidFill>
              <a:latin typeface="Papyrus" pitchFamily="66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1619673" y="3068960"/>
            <a:ext cx="2863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3200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Bodnár Erika</a:t>
            </a:r>
            <a:endParaRPr lang="hu-HU" sz="3200" dirty="0">
              <a:solidFill>
                <a:schemeClr val="bg1">
                  <a:lumMod val="85000"/>
                </a:schemeClr>
              </a:solidFill>
              <a:latin typeface="Papyrus" pitchFamily="66" charset="0"/>
            </a:endParaRPr>
          </a:p>
        </p:txBody>
      </p:sp>
      <p:sp>
        <p:nvSpPr>
          <p:cNvPr id="10" name="Tartalom helye 9"/>
          <p:cNvSpPr>
            <a:spLocks noGrp="1"/>
          </p:cNvSpPr>
          <p:nvPr>
            <p:ph idx="1"/>
          </p:nvPr>
        </p:nvSpPr>
        <p:spPr>
          <a:xfrm>
            <a:off x="4499992" y="404665"/>
            <a:ext cx="4644008" cy="252028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„A </a:t>
            </a: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fa kincseket terem,</a:t>
            </a: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/>
            </a:r>
            <a:b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</a:b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A fő kincs, a szerelem,</a:t>
            </a: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/>
            </a:r>
            <a:b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</a:b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Szép világa álmaimnak,</a:t>
            </a: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/>
            </a:r>
            <a:b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</a:br>
            <a:r>
              <a:rPr lang="hu-HU" dirty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Melyek e vidékre </a:t>
            </a:r>
            <a:r>
              <a:rPr lang="hu-HU" dirty="0" smtClean="0">
                <a:solidFill>
                  <a:schemeClr val="bg1">
                    <a:lumMod val="85000"/>
                  </a:schemeClr>
                </a:solidFill>
                <a:latin typeface="Papyrus" pitchFamily="66" charset="0"/>
              </a:rPr>
              <a:t>vonnak”</a:t>
            </a:r>
            <a:endParaRPr lang="hu-HU" dirty="0">
              <a:solidFill>
                <a:schemeClr val="bg1">
                  <a:lumMod val="85000"/>
                </a:schemeClr>
              </a:solidFill>
              <a:latin typeface="Papyrus" pitchFamily="66" charset="0"/>
            </a:endParaRPr>
          </a:p>
        </p:txBody>
      </p:sp>
      <p:pic>
        <p:nvPicPr>
          <p:cNvPr id="12" name="Kép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2719" y="2432100"/>
            <a:ext cx="4661281" cy="358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6811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563888" y="0"/>
            <a:ext cx="3024336" cy="3140968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  <a:ea typeface="MingLiU-ExtB" pitchFamily="18" charset="-120"/>
              </a:rPr>
              <a:t>Balga és 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  <a:ea typeface="MingLiU-ExtB" pitchFamily="18" charset="-120"/>
              </a:rPr>
              <a:t>Irma, Csongor és Tünde földi mása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Papyrus" pitchFamily="66" charset="0"/>
              <a:ea typeface="MingLiU-ExtB" pitchFamily="18" charset="-12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95535" y="4840034"/>
            <a:ext cx="2520281" cy="16365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MingLiU-ExtB" pitchFamily="18" charset="-120"/>
              </a:rPr>
              <a:t>„</a:t>
            </a:r>
            <a:r>
              <a:rPr lang="hu-H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MingLiU-ExtB" pitchFamily="18" charset="-120"/>
              </a:rPr>
              <a:t>Pathó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MingLiU-ExtB" pitchFamily="18" charset="-120"/>
              </a:rPr>
              <a:t> István fanyarkásan bamba </a:t>
            </a:r>
            <a:r>
              <a:rPr lang="hu-HU" sz="2000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MingLiU-ExtB" pitchFamily="18" charset="-120"/>
              </a:rPr>
              <a:t>góbéskodása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MingLiU-ExtB" pitchFamily="18" charset="-120"/>
              </a:rPr>
              <a:t> eredeti színfoltja az előadásnak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MingLiU-ExtB" pitchFamily="18" charset="-120"/>
              </a:rPr>
              <a:t>.”</a:t>
            </a:r>
          </a:p>
          <a:p>
            <a:pPr marL="0" indent="0">
              <a:buNone/>
            </a:pPr>
            <a:endParaRPr lang="hu-HU" sz="2000" dirty="0">
              <a:solidFill>
                <a:schemeClr val="bg1">
                  <a:lumMod val="95000"/>
                </a:schemeClr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50"/>
            <a:ext cx="3674585" cy="4399671"/>
          </a:xfrm>
          <a:prstGeom prst="rect">
            <a:avLst/>
          </a:prstGeom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9" y="0"/>
            <a:ext cx="2684548" cy="5005563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>
            <a:off x="179512" y="4415621"/>
            <a:ext cx="22322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err="1" smtClean="0">
                <a:latin typeface="Papyrus" pitchFamily="66" charset="0"/>
                <a:ea typeface="MingLiU-ExtB" pitchFamily="18" charset="-120"/>
              </a:rPr>
              <a:t>Pathó</a:t>
            </a:r>
            <a:r>
              <a:rPr lang="hu-HU" sz="2000" dirty="0" smtClean="0">
                <a:latin typeface="Papyrus" pitchFamily="66" charset="0"/>
                <a:ea typeface="MingLiU-ExtB" pitchFamily="18" charset="-120"/>
              </a:rPr>
              <a:t> István</a:t>
            </a:r>
            <a:endParaRPr lang="hu-HU" sz="2000" dirty="0">
              <a:latin typeface="Papyrus" pitchFamily="66" charset="0"/>
              <a:ea typeface="MingLiU-ExtB" pitchFamily="18" charset="-12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6876257" y="4876712"/>
            <a:ext cx="20882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smtClean="0">
                <a:latin typeface="Papyrus" pitchFamily="66" charset="0"/>
                <a:ea typeface="MingLiU-ExtB" pitchFamily="18" charset="-120"/>
              </a:rPr>
              <a:t>Vörös </a:t>
            </a:r>
            <a:r>
              <a:rPr lang="hu-HU" dirty="0" smtClean="0">
                <a:latin typeface="Papyrus" pitchFamily="66" charset="0"/>
                <a:ea typeface="MingLiU-ExtB" pitchFamily="18" charset="-120"/>
              </a:rPr>
              <a:t>Eszter</a:t>
            </a:r>
            <a:endParaRPr lang="hu-HU" dirty="0">
              <a:latin typeface="Papyrus" pitchFamily="66" charset="0"/>
              <a:ea typeface="MingLiU-ExtB" pitchFamily="18" charset="-12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6084168" y="5157191"/>
            <a:ext cx="288032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>
              <a:solidFill>
                <a:schemeClr val="accent6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ngLiU-ExtB" pitchFamily="18" charset="-120"/>
              <a:ea typeface="MingLiU-ExtB" pitchFamily="18" charset="-120"/>
            </a:endParaRPr>
          </a:p>
          <a:p>
            <a:pPr algn="r"/>
            <a:r>
              <a:rPr lang="hu-HU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ea typeface="MingLiU-ExtB" pitchFamily="18" charset="-120"/>
              </a:rPr>
              <a:t>„Vörös Eszter elbájoló; új színeket tesz az ábrázolt figurához, könnyű, habzó humort, játékos kacérságot.”</a:t>
            </a:r>
            <a:endParaRPr lang="hu-HU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ea typeface="MingLiU-ExtB" pitchFamily="18" charset="-12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3563888" y="3355729"/>
            <a:ext cx="25202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hu-HU" dirty="0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3563888" y="3158903"/>
            <a:ext cx="3168352" cy="3693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Times New Roman" pitchFamily="18" charset="0"/>
              </a:rPr>
              <a:t>„Ilma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Jer, te gyilkos.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Times New Roman" pitchFamily="18" charset="0"/>
              </a:rPr>
              <a:t>Balga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     Oh, te méz!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Times New Roman" pitchFamily="18" charset="0"/>
              </a:rPr>
              <a:t>Ilma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Most az egyszer megbocsátok,</a:t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</a:b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S elfelejtem a pofont.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1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Times New Roman" pitchFamily="18" charset="0"/>
              </a:rPr>
              <a:t>Balga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Times New Roman" pitchFamily="18" charset="0"/>
              </a:rPr>
              <a:t/>
            </a:r>
            <a:b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Times New Roman" pitchFamily="18" charset="0"/>
              </a:rPr>
            </a:br>
            <a:r>
              <a:rPr kumimoji="0" lang="hu-HU" sz="1800" b="0" i="1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Times New Roman" pitchFamily="18" charset="0"/>
              </a:rPr>
              <a:t>megöleli.</a:t>
            </a:r>
            <a:endParaRPr kumimoji="0" lang="hu-HU" sz="18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rial" pitchFamily="34" charset="0"/>
              </a:rPr>
              <a:t>Oh, te drága oldalcsont</a:t>
            </a:r>
            <a:r>
              <a:rPr kumimoji="0" lang="hu-HU" sz="18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.”</a:t>
            </a:r>
          </a:p>
        </p:txBody>
      </p:sp>
    </p:spTree>
    <p:extLst>
      <p:ext uri="{BB962C8B-B14F-4D97-AF65-F5344CB8AC3E}">
        <p14:creationId xmlns:p14="http://schemas.microsoft.com/office/powerpoint/2010/main" val="976697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8" dur="500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3" dur="500"/>
                                        <p:tgtEl>
                                          <p:spTgt spid="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1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000"/>
                            </p:stCondLst>
                            <p:childTnLst>
                              <p:par>
                                <p:cTn id="5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6000" b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07504" y="0"/>
            <a:ext cx="4464496" cy="2348880"/>
          </a:xfrm>
        </p:spPr>
        <p:txBody>
          <a:bodyPr>
            <a:normAutofit/>
          </a:bodyPr>
          <a:lstStyle/>
          <a:p>
            <a:r>
              <a:rPr lang="hu-HU" dirty="0" err="1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Mirígy</a:t>
            </a:r>
            <a:r>
              <a:rPr lang="hu-HU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, „minden idők leglelkesebb boszorkánya”</a:t>
            </a:r>
            <a:endParaRPr lang="hu-HU" dirty="0">
              <a:solidFill>
                <a:schemeClr val="accent6">
                  <a:lumMod val="50000"/>
                </a:schemeClr>
              </a:solidFill>
              <a:latin typeface="Papyrus" pitchFamily="66" charset="0"/>
            </a:endParaRPr>
          </a:p>
        </p:txBody>
      </p:sp>
      <p:sp>
        <p:nvSpPr>
          <p:cNvPr id="12" name="Tartalom helye 11"/>
          <p:cNvSpPr>
            <a:spLocks noGrp="1"/>
          </p:cNvSpPr>
          <p:nvPr>
            <p:ph idx="1"/>
          </p:nvPr>
        </p:nvSpPr>
        <p:spPr>
          <a:xfrm>
            <a:off x="0" y="4005064"/>
            <a:ext cx="3803914" cy="2304256"/>
          </a:xfrm>
        </p:spPr>
        <p:txBody>
          <a:bodyPr>
            <a:normAutofit fontScale="77500" lnSpcReduction="20000"/>
          </a:bodyPr>
          <a:lstStyle/>
          <a:p>
            <a:pPr marL="0" indent="0" algn="r">
              <a:buNone/>
            </a:pPr>
            <a:r>
              <a:rPr lang="hu-H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„Burjánzó, dús szövegével együtt árad és hullámzik: gonosz, alázatos, meghunyászkodó, démoni és elesett. </a:t>
            </a:r>
            <a:r>
              <a:rPr lang="hu-HU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Izgalom </a:t>
            </a:r>
            <a:r>
              <a:rPr lang="hu-HU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és erő jelenik meg vele a színpadon.”</a:t>
            </a:r>
          </a:p>
          <a:p>
            <a:pPr marL="0" indent="0" algn="r">
              <a:buNone/>
            </a:pPr>
            <a:endParaRPr lang="hu-HU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14" name="Kép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3914" y="2868815"/>
            <a:ext cx="5340086" cy="4005064"/>
          </a:xfrm>
          <a:prstGeom prst="rect">
            <a:avLst/>
          </a:prstGeom>
        </p:spPr>
      </p:pic>
      <p:sp>
        <p:nvSpPr>
          <p:cNvPr id="15" name="Szövegdoboz 14"/>
          <p:cNvSpPr txBox="1"/>
          <p:nvPr/>
        </p:nvSpPr>
        <p:spPr>
          <a:xfrm flipH="1">
            <a:off x="492080" y="3284984"/>
            <a:ext cx="325571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2800" dirty="0" err="1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Ronyecz</a:t>
            </a:r>
            <a:r>
              <a:rPr lang="hu-HU" sz="2800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 Mária</a:t>
            </a:r>
            <a:endParaRPr lang="hu-HU" sz="2800" dirty="0">
              <a:solidFill>
                <a:schemeClr val="accent6">
                  <a:lumMod val="50000"/>
                </a:schemeClr>
              </a:solidFill>
              <a:latin typeface="Papyrus" pitchFamily="66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>
            <a:off x="4860032" y="404664"/>
            <a:ext cx="4032448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/>
              <a:t> </a:t>
            </a:r>
          </a:p>
          <a:p>
            <a:r>
              <a:rPr lang="hu-HU" sz="2000" dirty="0">
                <a:solidFill>
                  <a:schemeClr val="accent6">
                    <a:lumMod val="50000"/>
                  </a:schemeClr>
                </a:solidFill>
              </a:rPr>
              <a:t/>
            </a:r>
            <a:br>
              <a:rPr lang="hu-HU" sz="2000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</a:rPr>
              <a:t>„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Áldjon 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isten - </a:t>
            </a:r>
            <a:r>
              <a:rPr lang="hu-HU" sz="2000" dirty="0" err="1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megboszúllak</a:t>
            </a: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 -</a:t>
            </a:r>
            <a:b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</a:b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E jó tétedért - megfojtlak,</a:t>
            </a:r>
            <a:b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</a:b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Csak tehetném! - légy szerencsés -</a:t>
            </a:r>
            <a:b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</a:br>
            <a:r>
              <a:rPr lang="hu-HU" sz="2000" dirty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Mint az ördög papsüvegben</a:t>
            </a:r>
            <a:r>
              <a:rPr lang="hu-HU" sz="2000" dirty="0" smtClean="0">
                <a:solidFill>
                  <a:schemeClr val="accent6">
                    <a:lumMod val="50000"/>
                  </a:schemeClr>
                </a:solidFill>
                <a:latin typeface="Papyrus" pitchFamily="66" charset="0"/>
              </a:rPr>
              <a:t>.”</a:t>
            </a:r>
            <a:endParaRPr lang="hu-HU" sz="2000" dirty="0">
              <a:solidFill>
                <a:schemeClr val="accent6">
                  <a:lumMod val="50000"/>
                </a:schemeClr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58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7931224" cy="1368152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rgbClr val="1F9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H</a:t>
            </a:r>
            <a:r>
              <a:rPr lang="hu-HU" dirty="0" smtClean="0">
                <a:solidFill>
                  <a:srgbClr val="1F9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árom </a:t>
            </a:r>
            <a:r>
              <a:rPr lang="hu-HU" dirty="0" err="1" smtClean="0">
                <a:solidFill>
                  <a:srgbClr val="1F9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ördögfi</a:t>
            </a:r>
            <a:r>
              <a:rPr lang="hu-HU" dirty="0" smtClean="0">
                <a:solidFill>
                  <a:srgbClr val="1F9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, a perleked</a:t>
            </a:r>
            <a:r>
              <a:rPr lang="hu-HU" b="1" dirty="0" smtClean="0">
                <a:solidFill>
                  <a:srgbClr val="1F9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ő</a:t>
            </a:r>
            <a:r>
              <a:rPr lang="hu-HU" dirty="0" smtClean="0">
                <a:solidFill>
                  <a:srgbClr val="1F9D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</a:rPr>
              <a:t> pokolfajzatok</a:t>
            </a:r>
            <a:endParaRPr lang="hu-HU" dirty="0">
              <a:solidFill>
                <a:srgbClr val="1F9D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</a:endParaRPr>
          </a:p>
        </p:txBody>
      </p:sp>
      <p:pic>
        <p:nvPicPr>
          <p:cNvPr id="8" name="Kép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913864">
            <a:off x="3350887" y="2408450"/>
            <a:ext cx="4665357" cy="3499022"/>
          </a:xfrm>
          <a:prstGeom prst="rect">
            <a:avLst/>
          </a:prstGeom>
        </p:spPr>
      </p:pic>
      <p:sp>
        <p:nvSpPr>
          <p:cNvPr id="9" name="Tartalom helye 8"/>
          <p:cNvSpPr>
            <a:spLocks noGrp="1"/>
          </p:cNvSpPr>
          <p:nvPr>
            <p:ph idx="1"/>
          </p:nvPr>
        </p:nvSpPr>
        <p:spPr>
          <a:xfrm>
            <a:off x="0" y="0"/>
            <a:ext cx="2555776" cy="7061245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hu-HU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„</a:t>
            </a: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Kurrah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Én a 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bocskort</a:t>
            </a:r>
          </a:p>
          <a:p>
            <a:pPr marL="0" indent="0">
              <a:buNone/>
            </a:pP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 </a:t>
            </a:r>
          </a:p>
          <a:p>
            <a:pPr marL="0" indent="0">
              <a:buNone/>
            </a:pPr>
            <a:r>
              <a:rPr lang="hu-HU" sz="3800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</a:t>
            </a: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Berreh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 Én az ostort </a:t>
            </a:r>
            <a:endParaRPr lang="hu-HU" sz="3800" dirty="0" smtClean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endParaRPr lang="hu-HU" sz="3800" dirty="0" smtClean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–</a:t>
            </a:r>
            <a:r>
              <a:rPr lang="hu-HU" sz="3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Duzzog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A palástot nem bocsátom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</a:t>
            </a:r>
          </a:p>
          <a:p>
            <a:pPr marL="0" indent="0">
              <a:buNone/>
            </a:pP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-Berreh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Nem hagyom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</a:t>
            </a:r>
          </a:p>
          <a:p>
            <a:pPr marL="0" indent="0">
              <a:buNone/>
            </a:pP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-Duzzog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Nem </a:t>
            </a: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engedem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</a:t>
            </a:r>
          </a:p>
          <a:p>
            <a:pPr marL="0" indent="0">
              <a:buNone/>
            </a:pP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-Kurrah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Oh, te pacsmag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</a:t>
            </a:r>
          </a:p>
          <a:p>
            <a:pPr marL="0" indent="0">
              <a:buNone/>
            </a:pP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-Berreh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Oh</a:t>
            </a: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, te poszméh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</a:t>
            </a:r>
          </a:p>
          <a:p>
            <a:pPr marL="0" indent="0">
              <a:buNone/>
            </a:pP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-Duzzog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Vén libuc, te bélevő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</a:t>
            </a:r>
          </a:p>
          <a:p>
            <a:pPr marL="0" indent="0">
              <a:buNone/>
            </a:pP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-Berreh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Hallod? üsd, míg benne tart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</a:t>
            </a:r>
          </a:p>
          <a:p>
            <a:pPr marL="0" indent="0">
              <a:buNone/>
            </a:pP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b="1" dirty="0" err="1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-Duzzog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Bélevő 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 te</a:t>
            </a:r>
            <a:r>
              <a:rPr lang="hu-HU" sz="3800" dirty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, megharaplak</a:t>
            </a:r>
            <a:r>
              <a:rPr lang="hu-HU" sz="3800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Papyrus" pitchFamily="66" charset="0"/>
                <a:cs typeface="Adobe Devanagari" pitchFamily="18" charset="0"/>
              </a:rPr>
              <a:t>.”</a:t>
            </a:r>
            <a:endParaRPr lang="hu-HU" sz="3800" dirty="0">
              <a:solidFill>
                <a:schemeClr val="accent3">
                  <a:lumMod val="60000"/>
                  <a:lumOff val="40000"/>
                </a:schemeClr>
              </a:solidFill>
              <a:latin typeface="Papyrus" pitchFamily="66" charset="0"/>
              <a:cs typeface="Adobe Devanagari" pitchFamily="18" charset="0"/>
            </a:endParaRPr>
          </a:p>
          <a:p>
            <a:pPr marL="0" indent="0">
              <a:buNone/>
            </a:pPr>
            <a:endParaRPr lang="hu-HU" dirty="0"/>
          </a:p>
        </p:txBody>
      </p:sp>
      <p:sp>
        <p:nvSpPr>
          <p:cNvPr id="15" name="Szövegdoboz 14"/>
          <p:cNvSpPr txBox="1"/>
          <p:nvPr/>
        </p:nvSpPr>
        <p:spPr>
          <a:xfrm>
            <a:off x="1907704" y="2561238"/>
            <a:ext cx="3024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000" dirty="0" smtClean="0">
                <a:solidFill>
                  <a:srgbClr val="92D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dobe Devanagari" pitchFamily="18" charset="0"/>
              </a:rPr>
              <a:t>„Akrobatikus ügyességgel, mulattatva és mulatva ficánkol a színpadon a három </a:t>
            </a:r>
            <a:r>
              <a:rPr lang="hu-HU" sz="2000" dirty="0" err="1" smtClean="0">
                <a:solidFill>
                  <a:srgbClr val="92D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dobe Devanagari" pitchFamily="18" charset="0"/>
              </a:rPr>
              <a:t>busófejes</a:t>
            </a:r>
            <a:r>
              <a:rPr lang="hu-HU" sz="2000" dirty="0" smtClean="0">
                <a:solidFill>
                  <a:srgbClr val="92D09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pyrus" pitchFamily="66" charset="0"/>
                <a:cs typeface="Adobe Devanagari" pitchFamily="18" charset="0"/>
              </a:rPr>
              <a:t> ördögfióka.”</a:t>
            </a:r>
            <a:endParaRPr lang="hu-HU" sz="2000" dirty="0">
              <a:solidFill>
                <a:srgbClr val="92D09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apyrus" pitchFamily="66" charset="0"/>
              <a:cs typeface="Adobe Devanagari" pitchFamily="18" charset="0"/>
            </a:endParaRPr>
          </a:p>
        </p:txBody>
      </p:sp>
      <p:sp>
        <p:nvSpPr>
          <p:cNvPr id="16" name="Szövegdoboz 15"/>
          <p:cNvSpPr txBox="1"/>
          <p:nvPr/>
        </p:nvSpPr>
        <p:spPr>
          <a:xfrm rot="18850337">
            <a:off x="6115896" y="4754561"/>
            <a:ext cx="347094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400" dirty="0" err="1" smtClean="0">
                <a:solidFill>
                  <a:srgbClr val="92D096"/>
                </a:solidFill>
                <a:latin typeface="Papyrus" pitchFamily="66" charset="0"/>
                <a:cs typeface="Adobe Devanagari" pitchFamily="18" charset="0"/>
              </a:rPr>
              <a:t>Szacsvay</a:t>
            </a:r>
            <a:r>
              <a:rPr lang="hu-HU" sz="2400" dirty="0" smtClean="0">
                <a:solidFill>
                  <a:srgbClr val="92D096"/>
                </a:solidFill>
                <a:latin typeface="Papyrus" pitchFamily="66" charset="0"/>
                <a:cs typeface="Adobe Devanagari" pitchFamily="18" charset="0"/>
              </a:rPr>
              <a:t> László</a:t>
            </a:r>
          </a:p>
          <a:p>
            <a:r>
              <a:rPr lang="hu-HU" sz="2400" dirty="0" err="1" smtClean="0">
                <a:solidFill>
                  <a:srgbClr val="92D096"/>
                </a:solidFill>
                <a:latin typeface="Papyrus" pitchFamily="66" charset="0"/>
                <a:cs typeface="Adobe Devanagari" pitchFamily="18" charset="0"/>
              </a:rPr>
              <a:t>Felföldy</a:t>
            </a:r>
            <a:r>
              <a:rPr lang="hu-HU" sz="2400" dirty="0" smtClean="0">
                <a:solidFill>
                  <a:srgbClr val="92D096"/>
                </a:solidFill>
                <a:latin typeface="Papyrus" pitchFamily="66" charset="0"/>
                <a:cs typeface="Adobe Devanagari" pitchFamily="18" charset="0"/>
              </a:rPr>
              <a:t> László</a:t>
            </a:r>
          </a:p>
          <a:p>
            <a:r>
              <a:rPr lang="hu-HU" sz="2400" dirty="0" smtClean="0">
                <a:solidFill>
                  <a:srgbClr val="92D096"/>
                </a:solidFill>
                <a:latin typeface="Papyrus" pitchFamily="66" charset="0"/>
                <a:cs typeface="Adobe Devanagari" pitchFamily="18" charset="0"/>
              </a:rPr>
              <a:t>Benedek Mikló</a:t>
            </a:r>
            <a:r>
              <a:rPr lang="hu-HU" sz="2400" dirty="0" smtClean="0">
                <a:solidFill>
                  <a:srgbClr val="92D096"/>
                </a:solidFill>
                <a:latin typeface="Adobe Devanagari" pitchFamily="18" charset="0"/>
                <a:cs typeface="Adobe Devanagari" pitchFamily="18" charset="0"/>
              </a:rPr>
              <a:t>s</a:t>
            </a:r>
            <a:endParaRPr lang="hu-HU" sz="2400" dirty="0">
              <a:solidFill>
                <a:srgbClr val="92D096"/>
              </a:solidFill>
              <a:latin typeface="Adobe Devanagari" pitchFamily="18" charset="0"/>
              <a:cs typeface="Adobe Devanagari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34433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9">
                                            <p:txEl>
                                              <p:pRg st="18" end="1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9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9">
                                            <p:txEl>
                                              <p:pRg st="22" end="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9">
                                            <p:txEl>
                                              <p:pRg st="24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9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9">
                                            <p:txEl>
                                              <p:pRg st="27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600"/>
                                        <p:tgtEl>
                                          <p:spTgt spid="9">
                                            <p:txEl>
                                              <p:pRg st="28" end="2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flipH="1">
            <a:off x="2987824" y="1772816"/>
            <a:ext cx="6048672" cy="2088232"/>
          </a:xfrm>
        </p:spPr>
        <p:txBody>
          <a:bodyPr>
            <a:noAutofit/>
          </a:bodyPr>
          <a:lstStyle/>
          <a:p>
            <a:pPr marL="0" indent="0" algn="just"/>
            <a:r>
              <a:rPr lang="hu-HU" sz="2300" dirty="0">
                <a:latin typeface="Papyrus" pitchFamily="66" charset="0"/>
              </a:rPr>
              <a:t/>
            </a:r>
            <a:br>
              <a:rPr lang="hu-HU" sz="2300" dirty="0">
                <a:latin typeface="Papyrus" pitchFamily="66" charset="0"/>
              </a:rPr>
            </a:br>
            <a:r>
              <a:rPr lang="hu-HU" sz="2300" dirty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„Valóságos és valóságfeletti is egyszerre, filozofikus és mesés,üdítően könnyű és elbúsító. Megszabadította magát a felfogásbeli görcsöktől</a:t>
            </a:r>
            <a:r>
              <a:rPr lang="hu-HU" sz="2300" dirty="0" smtClean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, dogmáktól </a:t>
            </a:r>
            <a:r>
              <a:rPr lang="hu-HU" sz="2300" dirty="0">
                <a:solidFill>
                  <a:schemeClr val="accent5">
                    <a:lumMod val="75000"/>
                  </a:schemeClr>
                </a:solidFill>
                <a:latin typeface="Papyrus" pitchFamily="66" charset="0"/>
              </a:rPr>
              <a:t>és beidegződésektől.”</a:t>
            </a:r>
            <a:r>
              <a:rPr lang="hu-HU" sz="2300" dirty="0">
                <a:latin typeface="Papyrus" pitchFamily="66" charset="0"/>
              </a:rPr>
              <a:t/>
            </a:r>
            <a:br>
              <a:rPr lang="hu-HU" sz="2300" dirty="0">
                <a:latin typeface="Papyrus" pitchFamily="66" charset="0"/>
              </a:rPr>
            </a:br>
            <a:endParaRPr lang="hu-HU" sz="2300" dirty="0">
              <a:latin typeface="Papyru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51520" y="116632"/>
            <a:ext cx="7992888" cy="18001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>
                <a:latin typeface="Papyrus" pitchFamily="66" charset="0"/>
              </a:rPr>
              <a:t>Sík Ferenc, a rendező</a:t>
            </a:r>
          </a:p>
          <a:p>
            <a:pPr marL="0" indent="0">
              <a:buNone/>
            </a:pPr>
            <a:r>
              <a:rPr lang="hu-HU" dirty="0" smtClean="0">
                <a:latin typeface="Papyrus" pitchFamily="66" charset="0"/>
              </a:rPr>
              <a:t>(1976-ban a pécsi Nemzeti Színház főrendez</a:t>
            </a:r>
            <a:r>
              <a:rPr lang="hu-HU" sz="2800" dirty="0" smtClean="0">
                <a:latin typeface="Papyrus" pitchFamily="66" charset="0"/>
              </a:rPr>
              <a:t>ő</a:t>
            </a:r>
            <a:r>
              <a:rPr lang="hu-HU" dirty="0" smtClean="0">
                <a:latin typeface="Papyrus" pitchFamily="66" charset="0"/>
              </a:rPr>
              <a:t>je)</a:t>
            </a:r>
            <a:endParaRPr lang="hu-HU" dirty="0" smtClean="0">
              <a:latin typeface="Papyrus" pitchFamily="66" charset="0"/>
            </a:endParaRPr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sp>
        <p:nvSpPr>
          <p:cNvPr id="4" name="Szövegdoboz 3"/>
          <p:cNvSpPr txBox="1"/>
          <p:nvPr/>
        </p:nvSpPr>
        <p:spPr>
          <a:xfrm>
            <a:off x="2987824" y="3933056"/>
            <a:ext cx="6264696" cy="1061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100" dirty="0">
                <a:latin typeface="Papyrus" pitchFamily="66" charset="0"/>
              </a:rPr>
              <a:t>„Elragadó előadást varázsolt a Nemzeti Színház színpadára, azzal törődött, hogy a maga szép vízióját, egységes képét hiánytalanul adja át a nézőknek.”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60848"/>
            <a:ext cx="2843808" cy="4413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5012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23528" y="1484784"/>
            <a:ext cx="8496944" cy="1008112"/>
          </a:xfrm>
        </p:spPr>
        <p:txBody>
          <a:bodyPr>
            <a:normAutofit fontScale="90000"/>
          </a:bodyPr>
          <a:lstStyle/>
          <a:p>
            <a:pPr marL="0" indent="0"/>
            <a:r>
              <a:rPr lang="hu-HU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„</a:t>
            </a: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Kedves, földöntúli világomban örömest repdesnék, de </a:t>
            </a:r>
            <a:r>
              <a:rPr lang="hu-HU" sz="4000" dirty="0" err="1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megkordul</a:t>
            </a: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 a gyomor, és ily nyomós kérdést tesz boldogtalan előrelátással:</a:t>
            </a:r>
            <a:b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</a:b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mit eszünk esztendőre, </a:t>
            </a:r>
            <a:r>
              <a:rPr lang="hu-HU" sz="4000" dirty="0" err="1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Marty</a:t>
            </a: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?”</a:t>
            </a:r>
            <a:b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</a:br>
            <a:r>
              <a:rPr lang="hu-HU" sz="4000" dirty="0" smtClean="0">
                <a:solidFill>
                  <a:schemeClr val="tx2">
                    <a:lumMod val="50000"/>
                  </a:schemeClr>
                </a:solidFill>
                <a:latin typeface="Papyrus" pitchFamily="66" charset="0"/>
              </a:rPr>
              <a:t>/ Vörösmarty Mihály /</a:t>
            </a:r>
            <a:r>
              <a:rPr lang="hu-HU" dirty="0" smtClean="0">
                <a:latin typeface="Papyrus" pitchFamily="66" charset="0"/>
              </a:rPr>
              <a:t/>
            </a:r>
            <a:br>
              <a:rPr lang="hu-HU" dirty="0" smtClean="0">
                <a:latin typeface="Papyrus" pitchFamily="66" charset="0"/>
              </a:rPr>
            </a:br>
            <a:endParaRPr lang="hu-HU" dirty="0">
              <a:latin typeface="Papyrus" pitchFamily="66" charset="0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0" y="4149080"/>
            <a:ext cx="8388424" cy="23762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hu-HU" dirty="0" smtClean="0">
                <a:solidFill>
                  <a:srgbClr val="28C878"/>
                </a:solidFill>
                <a:latin typeface="Papyrus" pitchFamily="66" charset="0"/>
              </a:rPr>
              <a:t>Készítette: T(h)</a:t>
            </a:r>
            <a:r>
              <a:rPr lang="hu-HU" dirty="0" err="1" smtClean="0">
                <a:solidFill>
                  <a:srgbClr val="28C878"/>
                </a:solidFill>
                <a:latin typeface="Papyrus" pitchFamily="66" charset="0"/>
              </a:rPr>
              <a:t>eaterek</a:t>
            </a:r>
            <a:endParaRPr lang="hu-HU" dirty="0" smtClean="0">
              <a:solidFill>
                <a:srgbClr val="28C878"/>
              </a:solidFill>
              <a:latin typeface="Papyrus" pitchFamily="66" charset="0"/>
            </a:endParaRPr>
          </a:p>
          <a:p>
            <a:pPr marL="0" indent="0">
              <a:buNone/>
            </a:pPr>
            <a:r>
              <a:rPr lang="hu-HU" dirty="0" smtClean="0">
                <a:solidFill>
                  <a:srgbClr val="28C878"/>
                </a:solidFill>
                <a:latin typeface="Papyrus" pitchFamily="66" charset="0"/>
              </a:rPr>
              <a:t>Felkészítő tanár: </a:t>
            </a:r>
            <a:r>
              <a:rPr lang="hu-HU" dirty="0" err="1" smtClean="0">
                <a:solidFill>
                  <a:srgbClr val="28C878"/>
                </a:solidFill>
                <a:latin typeface="Papyrus" pitchFamily="66" charset="0"/>
              </a:rPr>
              <a:t>Békefi</a:t>
            </a:r>
            <a:r>
              <a:rPr lang="hu-HU" dirty="0" smtClean="0">
                <a:solidFill>
                  <a:srgbClr val="28C878"/>
                </a:solidFill>
                <a:latin typeface="Papyrus" pitchFamily="66" charset="0"/>
              </a:rPr>
              <a:t> Gabriella</a:t>
            </a:r>
          </a:p>
          <a:p>
            <a:pPr marL="0" indent="0">
              <a:buNone/>
            </a:pPr>
            <a:r>
              <a:rPr lang="hu-HU" dirty="0" smtClean="0">
                <a:solidFill>
                  <a:srgbClr val="28C878"/>
                </a:solidFill>
                <a:latin typeface="Papyrus" pitchFamily="66" charset="0"/>
              </a:rPr>
              <a:t>Forrás: Országos Színháztörténeti </a:t>
            </a:r>
            <a:r>
              <a:rPr lang="hu-HU" dirty="0" err="1" smtClean="0">
                <a:solidFill>
                  <a:srgbClr val="28C878"/>
                </a:solidFill>
                <a:latin typeface="Papyrus" pitchFamily="66" charset="0"/>
              </a:rPr>
              <a:t>Múzem</a:t>
            </a:r>
            <a:r>
              <a:rPr lang="hu-HU" dirty="0" smtClean="0">
                <a:solidFill>
                  <a:srgbClr val="28C878"/>
                </a:solidFill>
                <a:latin typeface="Papyrus" pitchFamily="66" charset="0"/>
              </a:rPr>
              <a:t> és Intézet könyvárából és </a:t>
            </a:r>
            <a:r>
              <a:rPr lang="hu-HU" dirty="0" err="1" smtClean="0">
                <a:solidFill>
                  <a:srgbClr val="28C878"/>
                </a:solidFill>
                <a:latin typeface="Papyrus" pitchFamily="66" charset="0"/>
              </a:rPr>
              <a:t>cikkarchímumából</a:t>
            </a:r>
            <a:endParaRPr lang="hu-HU" dirty="0" smtClean="0">
              <a:solidFill>
                <a:srgbClr val="28C878"/>
              </a:solidFill>
              <a:latin typeface="Papyrus" pitchFamily="66" charset="0"/>
            </a:endParaRPr>
          </a:p>
          <a:p>
            <a:pPr marL="0" indent="0">
              <a:buNone/>
            </a:pPr>
            <a:r>
              <a:rPr lang="hu-HU" dirty="0" err="1" smtClean="0">
                <a:solidFill>
                  <a:srgbClr val="28C878"/>
                </a:solidFill>
                <a:latin typeface="Papyrus" pitchFamily="66" charset="0"/>
              </a:rPr>
              <a:t>Háttérek</a:t>
            </a:r>
            <a:r>
              <a:rPr lang="hu-HU" dirty="0" smtClean="0">
                <a:solidFill>
                  <a:srgbClr val="28C878"/>
                </a:solidFill>
                <a:latin typeface="Papyrus" pitchFamily="66" charset="0"/>
              </a:rPr>
              <a:t>: Ötvös Zoltán festményei</a:t>
            </a:r>
            <a:endParaRPr lang="hu-HU" dirty="0">
              <a:solidFill>
                <a:srgbClr val="28C878"/>
              </a:solidFill>
              <a:latin typeface="Papyru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549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1223</TotalTime>
  <Words>284</Words>
  <Application>Microsoft Office PowerPoint</Application>
  <PresentationFormat>Diavetítés a képernyőre (4:3 oldalarány)</PresentationFormat>
  <Paragraphs>78</Paragraphs>
  <Slides>8</Slides>
  <Notes>2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8</vt:i4>
      </vt:variant>
    </vt:vector>
  </HeadingPairs>
  <TitlesOfParts>
    <vt:vector size="9" baseType="lpstr">
      <vt:lpstr>Office-téma</vt:lpstr>
      <vt:lpstr>Vörösmarty Mihály: Csongor és Tünde</vt:lpstr>
      <vt:lpstr>Csongor,  a boldogságkereső ifjú</vt:lpstr>
      <vt:lpstr>Tünde,  a földrevágyó égi leány</vt:lpstr>
      <vt:lpstr>Balga és Irma, Csongor és Tünde földi mása</vt:lpstr>
      <vt:lpstr>Mirígy, „minden idők leglelkesebb boszorkánya”</vt:lpstr>
      <vt:lpstr>Három ördögfi, a perlekedő pokolfajzatok</vt:lpstr>
      <vt:lpstr> „Valóságos és valóságfeletti is egyszerre, filozofikus és mesés,üdítően könnyű és elbúsító. Megszabadította magát a felfogásbeli görcsöktől, dogmáktól és beidegződésektől.” </vt:lpstr>
      <vt:lpstr>„Kedves, földöntúli világomban örömest repdesnék, de megkordul a gyomor, és ily nyomós kérdést tesz boldogtalan előrelátással: mit eszünk esztendőre, Marty?” / Vörösmarty Mihály /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Csongor és Tünde</dc:title>
  <dc:creator>Rebeka</dc:creator>
  <cp:lastModifiedBy>Rebeka</cp:lastModifiedBy>
  <cp:revision>57</cp:revision>
  <dcterms:created xsi:type="dcterms:W3CDTF">2016-03-18T11:45:05Z</dcterms:created>
  <dcterms:modified xsi:type="dcterms:W3CDTF">2016-03-20T21:32:28Z</dcterms:modified>
</cp:coreProperties>
</file>